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981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3385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018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1931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8640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1440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910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2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8688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8948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3256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A4A5-9F81-4C45-A91D-E93396881EC2}" type="datetimeFigureOut">
              <a:rPr lang="nl-NL" smtClean="0"/>
              <a:pPr/>
              <a:t>26-10-2014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415F-62E1-40B0-A9A2-63E6D59B11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6108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op-de-bon/16-07-2010/AVRO_137202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Hoofdstuk </a:t>
            </a:r>
            <a:r>
              <a:rPr lang="nl-NL" dirty="0" smtClean="0"/>
              <a:t>5: Het strafproces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deelvraag van dit hoofdstuk luidt: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welke manier vindt het strafproces in een rechtsstaat plaats?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6183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Redenen om te seponeren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Onvoldoende bewijsmateriaal/ Geen wettig bewijs</a:t>
            </a:r>
          </a:p>
          <a:p>
            <a:r>
              <a:rPr lang="nl-NL" dirty="0" smtClean="0"/>
              <a:t>De verdachte is niet strafbaar → Er wordt verwacht dat er geen veroordeling zal volgen.</a:t>
            </a:r>
          </a:p>
          <a:p>
            <a:r>
              <a:rPr lang="nl-NL" dirty="0" smtClean="0"/>
              <a:t>Het feit is niet strafbaar</a:t>
            </a:r>
          </a:p>
          <a:p>
            <a:r>
              <a:rPr lang="nl-NL" dirty="0" smtClean="0"/>
              <a:t>Het opportuniteitsbeginsel: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Vervolgen is niet in het algemeen belang; er zijn ernstigere zaken.</a:t>
            </a:r>
          </a:p>
          <a:p>
            <a:r>
              <a:rPr lang="nl-NL" dirty="0" smtClean="0"/>
              <a:t>Het gaat om een klein vergrijp</a:t>
            </a:r>
          </a:p>
          <a:p>
            <a:r>
              <a:rPr lang="nl-NL" dirty="0" smtClean="0"/>
              <a:t>De verdachte is al genoeg gestraft</a:t>
            </a:r>
          </a:p>
          <a:p>
            <a:r>
              <a:rPr lang="nl-NL" dirty="0" smtClean="0"/>
              <a:t>Verdachte en benadeelde hebben de zaak </a:t>
            </a:r>
            <a:r>
              <a:rPr lang="nl-NL" smtClean="0"/>
              <a:t>onderling afgedaan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23804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Voorwaardelijk sepot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Voorwaardelijk sepot: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officier van justitie kan voorwaarden verbinden aan een sept.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verdachte moet dan bijvoorbeeld naar hulpverleners om van zijn alcohol- of drugsverslaving af te komen.</a:t>
            </a:r>
          </a:p>
          <a:p>
            <a:pPr marL="0" indent="0">
              <a:buNone/>
            </a:pPr>
            <a:r>
              <a:rPr lang="nl-NL" dirty="0" smtClean="0"/>
              <a:t>↓</a:t>
            </a:r>
          </a:p>
          <a:p>
            <a:pPr marL="0" indent="0">
              <a:buNone/>
            </a:pPr>
            <a:r>
              <a:rPr lang="nl-NL" dirty="0" smtClean="0"/>
              <a:t>Als een verdachte zich niet houdt aan de voorwaarden van het sepot, komt de zaak alsnog voor de rechter.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646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4: Berechting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Na besluit een verdachte te vervolgen: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Dagvaarding</a:t>
            </a:r>
          </a:p>
          <a:p>
            <a:pPr marL="514350" indent="-514350">
              <a:buAutoNum type="arabicPeriod"/>
            </a:pPr>
            <a:r>
              <a:rPr lang="nl-NL" dirty="0" smtClean="0"/>
              <a:t>Opening rechtszaak ( controleren persoonsgegevens verdachte + de rechter geeft aan dat de verdachte niet hoeft te antwoorden op vragen.)</a:t>
            </a:r>
          </a:p>
          <a:p>
            <a:pPr marL="514350" indent="-514350">
              <a:buAutoNum type="arabicPeriod"/>
            </a:pPr>
            <a:r>
              <a:rPr lang="nl-NL" dirty="0" smtClean="0"/>
              <a:t>Aanklacht (= tenlastelegging)</a:t>
            </a:r>
          </a:p>
          <a:p>
            <a:pPr marL="514350" indent="-514350">
              <a:buAutoNum type="arabicPeriod"/>
            </a:pPr>
            <a:r>
              <a:rPr lang="nl-NL" dirty="0" smtClean="0"/>
              <a:t>Onderzoek door de rechter (proces- verbaal, getuigen, deskundigen)</a:t>
            </a:r>
          </a:p>
          <a:p>
            <a:pPr marL="514350" indent="-514350">
              <a:buAutoNum type="arabicPeriod"/>
            </a:pPr>
            <a:r>
              <a:rPr lang="nl-NL" dirty="0" smtClean="0"/>
              <a:t>Verhoor van de verdachte</a:t>
            </a:r>
          </a:p>
          <a:p>
            <a:pPr marL="514350" indent="-514350">
              <a:buAutoNum type="arabicPeriod"/>
            </a:pPr>
            <a:r>
              <a:rPr lang="nl-NL" dirty="0" smtClean="0"/>
              <a:t>Requisitoir door de OvJ (bewijsmateriaal en strafeis)</a:t>
            </a:r>
          </a:p>
          <a:p>
            <a:pPr marL="514350" indent="-514350">
              <a:buAutoNum type="arabicPeriod"/>
            </a:pPr>
            <a:r>
              <a:rPr lang="nl-NL" dirty="0" smtClean="0"/>
              <a:t>Pleidooi van de advocaat</a:t>
            </a:r>
          </a:p>
          <a:p>
            <a:pPr marL="514350" indent="-514350">
              <a:buAutoNum type="arabicPeriod"/>
            </a:pPr>
            <a:r>
              <a:rPr lang="nl-NL" dirty="0" smtClean="0"/>
              <a:t>Laatste woord van de verdachte</a:t>
            </a:r>
          </a:p>
          <a:p>
            <a:pPr marL="514350" indent="-514350">
              <a:buAutoNum type="arabicPeriod"/>
            </a:pPr>
            <a:r>
              <a:rPr lang="nl-NL" dirty="0" smtClean="0"/>
              <a:t>Vonnis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393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5: Hoger beroep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“Na het vonnis van de rechtbank is ‘hoger beroep’ mogelijk bij het gerechtshof”.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Zowel de OvJ als de verdachte/ veroordeelde kan besluiten in hoger beroep te gaan.</a:t>
            </a:r>
          </a:p>
        </p:txBody>
      </p:sp>
    </p:spTree>
    <p:extLst>
      <p:ext uri="{BB962C8B-B14F-4D97-AF65-F5344CB8AC3E}">
        <p14:creationId xmlns:p14="http://schemas.microsoft.com/office/powerpoint/2010/main" xmlns="" val="15006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Redenen om in hoger beroep te gaan: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Vanuit de OvJ:</a:t>
            </a:r>
          </a:p>
          <a:p>
            <a:pPr>
              <a:buFontTx/>
              <a:buChar char="-"/>
            </a:pPr>
            <a:r>
              <a:rPr lang="nl-NL" dirty="0" smtClean="0"/>
              <a:t>Verdachte die is vrijgesproken door de rechtbank alsnog te laten veroordelen door het gerechtshof;</a:t>
            </a:r>
          </a:p>
          <a:p>
            <a:pPr>
              <a:buFontTx/>
              <a:buChar char="-"/>
            </a:pPr>
            <a:r>
              <a:rPr lang="nl-NL" dirty="0" smtClean="0"/>
              <a:t>Hogere strafoplegging voor de verdachte/ veroordeelde.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Vanuit de verdachte/ veroordeelde:</a:t>
            </a:r>
          </a:p>
          <a:p>
            <a:pPr>
              <a:buFontTx/>
              <a:buChar char="-"/>
            </a:pPr>
            <a:r>
              <a:rPr lang="nl-NL" dirty="0" smtClean="0"/>
              <a:t>Vrijspraak (behouden)</a:t>
            </a:r>
          </a:p>
          <a:p>
            <a:pPr>
              <a:buFontTx/>
              <a:buChar char="-"/>
            </a:pPr>
            <a:r>
              <a:rPr lang="nl-NL" dirty="0" smtClean="0"/>
              <a:t>Lagere strafoplegging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90242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6: </a:t>
            </a:r>
            <a:br>
              <a:rPr lang="nl-NL" dirty="0" smtClean="0"/>
            </a:br>
            <a:r>
              <a:rPr lang="nl-NL" dirty="0" smtClean="0"/>
              <a:t>Uitvoering opgelegde straf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opgelegde straf wordt uitgevoerd door de ‘Uitvoerende macht’, </a:t>
            </a:r>
          </a:p>
          <a:p>
            <a:pPr marL="0" indent="0">
              <a:buNone/>
            </a:pPr>
            <a:r>
              <a:rPr lang="nl-NL" dirty="0" smtClean="0"/>
              <a:t>in dit geval het Ministerie van Veiligheid en Justitie en de Dienst Justitiële Inrichtingen.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Recht van een gevangene:</a:t>
            </a:r>
          </a:p>
          <a:p>
            <a:pPr>
              <a:buFontTx/>
              <a:buChar char="-"/>
            </a:pPr>
            <a:r>
              <a:rPr lang="nl-NL" dirty="0" smtClean="0"/>
              <a:t>Recht op voeding, bezoek en ontspanning;</a:t>
            </a:r>
          </a:p>
          <a:p>
            <a:pPr>
              <a:buFontTx/>
              <a:buChar char="-"/>
            </a:pPr>
            <a:r>
              <a:rPr lang="nl-NL" dirty="0" smtClean="0"/>
              <a:t>(in principe) Recht op voorwaardelijke invrijheidstelling;</a:t>
            </a:r>
          </a:p>
          <a:p>
            <a:pPr>
              <a:buFontTx/>
              <a:buChar char="-"/>
            </a:pPr>
            <a:r>
              <a:rPr lang="nl-NL" dirty="0" smtClean="0"/>
              <a:t>Recht op ondersteuning door de reclassering,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667202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omschreven rechtsgang: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“</a:t>
            </a:r>
            <a:r>
              <a:rPr lang="nl-NL" i="1" dirty="0" smtClean="0"/>
              <a:t>Met deze nauwkeurig omschreven rechtsgang wordt uiteindelijk het ideaal van de rechtsstaat, het tegengaan van machtsmisbruik, nagestreefd.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De helderheid van het strafproces en de bewaking ervan is een van de belangrijkste pijlers van de rechtsstaat.</a:t>
            </a:r>
            <a:r>
              <a:rPr lang="nl-NL" dirty="0" smtClean="0"/>
              <a:t>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Zie blz. 51 Lesboek Maatschappijleer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1090750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 de bon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www.npo.nl/op-de-bon/16-07-2010/AVRO_1372025</a:t>
            </a:r>
            <a:endParaRPr lang="nl-NL" dirty="0" smtClean="0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3752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Rechtshandhaving versus Rechtsbescherming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Een rechtsstaat hanteert regels voor burgers én voor de overheid.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een rechtsstaat heeft de overheid twee taken:</a:t>
            </a:r>
          </a:p>
          <a:p>
            <a:pPr marL="0" indent="0">
              <a:buNone/>
            </a:pPr>
            <a:r>
              <a:rPr lang="nl-NL" dirty="0" smtClean="0"/>
              <a:t>Rechtshandhaving: </a:t>
            </a:r>
          </a:p>
          <a:p>
            <a:pPr marL="0" indent="0">
              <a:buNone/>
            </a:pPr>
            <a:r>
              <a:rPr lang="nl-NL" dirty="0" smtClean="0"/>
              <a:t>“De wet bepaalt wat burgers allemaal wel en niet mogen”.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Rechtsbescherming:</a:t>
            </a:r>
          </a:p>
          <a:p>
            <a:pPr marL="0" indent="0">
              <a:buNone/>
            </a:pPr>
            <a:r>
              <a:rPr lang="nl-NL" dirty="0" smtClean="0"/>
              <a:t>De wet beschermt burgers tegen willekeurig optreden van de overheid”.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1477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rechtsbescherming: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Rechtsbescherming tegen de overheidsmacht heeft tot doel om de individuele vrijheid van burgers te garanderen.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Dat zie je aan de beginselen van de rechtsstaat:</a:t>
            </a:r>
          </a:p>
          <a:p>
            <a:pPr>
              <a:buFontTx/>
              <a:buChar char="-"/>
            </a:pPr>
            <a:r>
              <a:rPr lang="nl-NL" dirty="0" smtClean="0"/>
              <a:t>Politieke machtenscheiding (Trias Politica)</a:t>
            </a:r>
          </a:p>
          <a:p>
            <a:pPr>
              <a:buFontTx/>
              <a:buChar char="-"/>
            </a:pPr>
            <a:r>
              <a:rPr lang="nl-NL" dirty="0" smtClean="0"/>
              <a:t>Grondrechten</a:t>
            </a:r>
          </a:p>
          <a:p>
            <a:pPr>
              <a:buFontTx/>
              <a:buChar char="-"/>
            </a:pPr>
            <a:r>
              <a:rPr lang="nl-NL" dirty="0" smtClean="0"/>
              <a:t>Legaliteitsbeginsel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320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van een verdachte: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Rechten van een verdachte: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Recht om zich zo goed mogelijk te verdedigen;</a:t>
            </a:r>
          </a:p>
          <a:p>
            <a:pPr>
              <a:buFontTx/>
              <a:buChar char="-"/>
            </a:pPr>
            <a:r>
              <a:rPr lang="nl-NL" dirty="0" smtClean="0"/>
              <a:t>Recht om te weten waar hij/ zij van verdacht wordt;</a:t>
            </a:r>
          </a:p>
          <a:p>
            <a:pPr>
              <a:buFontTx/>
              <a:buChar char="-"/>
            </a:pPr>
            <a:r>
              <a:rPr lang="nl-NL" dirty="0" smtClean="0"/>
              <a:t>Recht op inzage in de juridische stukken en bewijsmateriaal;</a:t>
            </a:r>
          </a:p>
          <a:p>
            <a:pPr>
              <a:buFontTx/>
              <a:buChar char="-"/>
            </a:pPr>
            <a:r>
              <a:rPr lang="nl-NL" dirty="0" smtClean="0"/>
              <a:t>Recht om getuigen op te roepen en te ondervragen;</a:t>
            </a:r>
          </a:p>
          <a:p>
            <a:pPr>
              <a:buFontTx/>
              <a:buChar char="-"/>
            </a:pPr>
            <a:r>
              <a:rPr lang="nl-NL" dirty="0" smtClean="0"/>
              <a:t>Recht op een tolk;</a:t>
            </a:r>
          </a:p>
          <a:p>
            <a:pPr>
              <a:buFontTx/>
              <a:buChar char="-"/>
            </a:pPr>
            <a:r>
              <a:rPr lang="nl-NL" dirty="0" smtClean="0"/>
              <a:t>Recht op het laatste woord;</a:t>
            </a:r>
          </a:p>
          <a:p>
            <a:pPr>
              <a:buFontTx/>
              <a:buChar char="-"/>
            </a:pPr>
            <a:r>
              <a:rPr lang="nl-NL" dirty="0" smtClean="0"/>
              <a:t>Recht om in hoger beroep te gaan;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245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Wetboek van Strafvordering: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“De procesregels voor alle fasen van de opsporing en berechting van strafbare feiten staan beschreven in het Wetboek van Strafvordering”. </a:t>
            </a:r>
          </a:p>
          <a:p>
            <a:pPr marL="0" indent="0">
              <a:buNone/>
            </a:pPr>
            <a:r>
              <a:rPr lang="nl-NL" dirty="0" smtClean="0"/>
              <a:t>↓</a:t>
            </a:r>
          </a:p>
          <a:p>
            <a:pPr marL="0" indent="0">
              <a:buNone/>
            </a:pPr>
            <a:r>
              <a:rPr lang="nl-NL" dirty="0" smtClean="0"/>
              <a:t>Alle handelingen van politieagenten, rechercheurs, officieren van justitie en rechters zijn dus aan strakke regels gebonden.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8457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Zes fasen van het strafproces: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Aanhouding</a:t>
            </a:r>
          </a:p>
          <a:p>
            <a:pPr marL="514350" indent="-514350">
              <a:buAutoNum type="arabicPeriod"/>
            </a:pPr>
            <a:r>
              <a:rPr lang="nl-NL" dirty="0" smtClean="0"/>
              <a:t>Opsporing (o.l.v. de officier van justitie)</a:t>
            </a:r>
          </a:p>
          <a:p>
            <a:pPr marL="514350" indent="-514350">
              <a:buAutoNum type="arabicPeriod"/>
            </a:pPr>
            <a:r>
              <a:rPr lang="nl-NL" dirty="0" smtClean="0"/>
              <a:t>Vervolging door het </a:t>
            </a:r>
            <a:r>
              <a:rPr lang="nl-NL" dirty="0"/>
              <a:t>O</a:t>
            </a:r>
            <a:r>
              <a:rPr lang="nl-NL" dirty="0" smtClean="0"/>
              <a:t>penbaar Ministerie</a:t>
            </a:r>
          </a:p>
          <a:p>
            <a:pPr marL="514350" indent="-514350">
              <a:buAutoNum type="arabicPeriod"/>
            </a:pPr>
            <a:r>
              <a:rPr lang="nl-NL" dirty="0" smtClean="0"/>
              <a:t>Berechting door een of meer rechters</a:t>
            </a:r>
          </a:p>
          <a:p>
            <a:pPr marL="514350" indent="-514350">
              <a:buAutoNum type="arabicPeriod"/>
            </a:pPr>
            <a:r>
              <a:rPr lang="nl-NL" dirty="0" smtClean="0"/>
              <a:t>Eventueel hoger beroep en cassatie</a:t>
            </a:r>
          </a:p>
          <a:p>
            <a:pPr marL="514350" indent="-514350">
              <a:buAutoNum type="arabicPeriod"/>
            </a:pPr>
            <a:r>
              <a:rPr lang="nl-NL" dirty="0" smtClean="0"/>
              <a:t>Uitvoering van de opgelegde straf.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601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1: Aanhouding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Er is sprake van een ‘verdachte’ als er een redelijk vermoeden van schuld aan een overtreding of misdrijf bestaat.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“Staande houden”:</a:t>
            </a:r>
          </a:p>
          <a:p>
            <a:pPr marL="0" indent="0">
              <a:buNone/>
            </a:pPr>
            <a:r>
              <a:rPr lang="nl-NL" dirty="0" smtClean="0"/>
              <a:t>Laten stilstaan en vragen naar je personalia.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“Aanhouden”: </a:t>
            </a:r>
          </a:p>
          <a:p>
            <a:pPr marL="0" indent="0">
              <a:buNone/>
            </a:pPr>
            <a:r>
              <a:rPr lang="nl-NL" dirty="0" smtClean="0"/>
              <a:t>Arresteren en meenemen naar het politiebureau voor verhoor.</a:t>
            </a:r>
          </a:p>
        </p:txBody>
      </p:sp>
    </p:spTree>
    <p:extLst>
      <p:ext uri="{BB962C8B-B14F-4D97-AF65-F5344CB8AC3E}">
        <p14:creationId xmlns:p14="http://schemas.microsoft.com/office/powerpoint/2010/main" xmlns="" val="61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2: opsporing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Hoofddoel: vaststellen wat er is gebeurd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en welke bewijzen te vinden zijn.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Verslag van onderzoek gaat als ‘proces- verbaal’ naar de officier van justitie</a:t>
            </a:r>
          </a:p>
          <a:p>
            <a:pPr marL="0" indent="0">
              <a:buNone/>
            </a:pPr>
            <a:r>
              <a:rPr lang="nl-NL" dirty="0" smtClean="0"/>
              <a:t>↓</a:t>
            </a:r>
          </a:p>
          <a:p>
            <a:pPr marL="0" indent="0">
              <a:buNone/>
            </a:pPr>
            <a:r>
              <a:rPr lang="nl-NL" dirty="0" smtClean="0"/>
              <a:t>De OvJ leidt het opsporingsonderzoek verder en beslist of de zaak voor de rechter komt.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150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3: </a:t>
            </a:r>
            <a:br>
              <a:rPr lang="nl-NL" dirty="0" smtClean="0"/>
            </a:br>
            <a:r>
              <a:rPr lang="nl-NL" dirty="0" smtClean="0"/>
              <a:t>Vervolging door het 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De OvJ kan kiezen uit drie opties: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Seponeren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Besluiten om niet verder te vervolgen.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2.   Transactie/ Schikking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Voorgestelde geldboete en/of taakstraf; geen verdere vervolging.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3.    Vervolgen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Voor de rechter laten komen.</a:t>
            </a:r>
          </a:p>
        </p:txBody>
      </p:sp>
    </p:spTree>
    <p:extLst>
      <p:ext uri="{BB962C8B-B14F-4D97-AF65-F5344CB8AC3E}">
        <p14:creationId xmlns:p14="http://schemas.microsoft.com/office/powerpoint/2010/main" xmlns="" val="38174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826</Words>
  <Application>Microsoft Office PowerPoint</Application>
  <PresentationFormat>Aangepast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Hoofdstuk 5: Het strafproces</vt:lpstr>
      <vt:lpstr>Rechtshandhaving versus Rechtsbescherming</vt:lpstr>
      <vt:lpstr>Doel rechtsbescherming:</vt:lpstr>
      <vt:lpstr>Rechten van een verdachte:</vt:lpstr>
      <vt:lpstr>Procesregels</vt:lpstr>
      <vt:lpstr>Het strafproces</vt:lpstr>
      <vt:lpstr>Het strafproces, fase 1: Aanhouding</vt:lpstr>
      <vt:lpstr>Het strafproces, fase 2: opsporing</vt:lpstr>
      <vt:lpstr>Het strafproces, fase 3:  Vervolging door het OM</vt:lpstr>
      <vt:lpstr>Redenen om te seponeren</vt:lpstr>
      <vt:lpstr>Voorwaardelijk sepot</vt:lpstr>
      <vt:lpstr>Het strafproces, fase 4: Berechting</vt:lpstr>
      <vt:lpstr>Het strafproces, fase 5: Hoger beroep</vt:lpstr>
      <vt:lpstr>Redenen om in hoger beroep te gaan:</vt:lpstr>
      <vt:lpstr>Het strafproces, fase 6:  Uitvoering opgelegde straf</vt:lpstr>
      <vt:lpstr>Doel van de omschreven rechtsgang:</vt:lpstr>
      <vt:lpstr>Dia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5: Het strafproces</dc:title>
  <dc:creator>Daniel Fluitsma</dc:creator>
  <cp:lastModifiedBy>Daniel</cp:lastModifiedBy>
  <cp:revision>16</cp:revision>
  <dcterms:created xsi:type="dcterms:W3CDTF">2014-10-13T06:37:13Z</dcterms:created>
  <dcterms:modified xsi:type="dcterms:W3CDTF">2014-10-26T19:12:22Z</dcterms:modified>
</cp:coreProperties>
</file>